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p:scale>
          <a:sx n="75" d="100"/>
          <a:sy n="75" d="100"/>
        </p:scale>
        <p:origin x="974"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79C939-26C9-4FD0-A34C-0B9C09B5FEBD}"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247356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79C939-26C9-4FD0-A34C-0B9C09B5FEBD}"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3989728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79C939-26C9-4FD0-A34C-0B9C09B5FEBD}"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3288468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79C939-26C9-4FD0-A34C-0B9C09B5FEBD}"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ED19AE-52EB-4053-8A20-7E945814A3C3}"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1676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79C939-26C9-4FD0-A34C-0B9C09B5FEBD}"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67550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279C939-26C9-4FD0-A34C-0B9C09B5FEBD}" type="datetimeFigureOut">
              <a:rPr lang="en-IN" smtClean="0"/>
              <a:t>20-11-2023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3912236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279C939-26C9-4FD0-A34C-0B9C09B5FEBD}" type="datetimeFigureOut">
              <a:rPr lang="en-IN" smtClean="0"/>
              <a:t>20-11-2023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4017695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9C939-26C9-4FD0-A34C-0B9C09B5FEBD}"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2137850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9C939-26C9-4FD0-A34C-0B9C09B5FEBD}"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405515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79C939-26C9-4FD0-A34C-0B9C09B5FEBD}"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245693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79C939-26C9-4FD0-A34C-0B9C09B5FEBD}"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3729297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79C939-26C9-4FD0-A34C-0B9C09B5FEBD}"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734353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79C939-26C9-4FD0-A34C-0B9C09B5FEBD}" type="datetimeFigureOut">
              <a:rPr lang="en-IN" smtClean="0"/>
              <a:t>20-11-2023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4278481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79C939-26C9-4FD0-A34C-0B9C09B5FEBD}" type="datetimeFigureOut">
              <a:rPr lang="en-IN" smtClean="0"/>
              <a:t>20-11-2023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2682990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79C939-26C9-4FD0-A34C-0B9C09B5FEBD}" type="datetimeFigureOut">
              <a:rPr lang="en-IN" smtClean="0"/>
              <a:t>20-11-2023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2235113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79C939-26C9-4FD0-A34C-0B9C09B5FEBD}"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1431873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79C939-26C9-4FD0-A34C-0B9C09B5FEBD}"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ED19AE-52EB-4053-8A20-7E945814A3C3}" type="slidenum">
              <a:rPr lang="en-IN" smtClean="0"/>
              <a:t>‹#›</a:t>
            </a:fld>
            <a:endParaRPr lang="en-IN"/>
          </a:p>
        </p:txBody>
      </p:sp>
    </p:spTree>
    <p:extLst>
      <p:ext uri="{BB962C8B-B14F-4D97-AF65-F5344CB8AC3E}">
        <p14:creationId xmlns:p14="http://schemas.microsoft.com/office/powerpoint/2010/main" val="47252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279C939-26C9-4FD0-A34C-0B9C09B5FEBD}" type="datetimeFigureOut">
              <a:rPr lang="en-IN" smtClean="0"/>
              <a:t>20-11-2023</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AED19AE-52EB-4053-8A20-7E945814A3C3}" type="slidenum">
              <a:rPr lang="en-IN" smtClean="0"/>
              <a:t>‹#›</a:t>
            </a:fld>
            <a:endParaRPr lang="en-IN"/>
          </a:p>
        </p:txBody>
      </p:sp>
    </p:spTree>
    <p:extLst>
      <p:ext uri="{BB962C8B-B14F-4D97-AF65-F5344CB8AC3E}">
        <p14:creationId xmlns:p14="http://schemas.microsoft.com/office/powerpoint/2010/main" val="8711353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8E38-5951-1A9E-4607-170CFD024F5A}"/>
              </a:ext>
            </a:extLst>
          </p:cNvPr>
          <p:cNvSpPr>
            <a:spLocks noGrp="1"/>
          </p:cNvSpPr>
          <p:nvPr>
            <p:ph type="ctrTitle"/>
          </p:nvPr>
        </p:nvSpPr>
        <p:spPr>
          <a:xfrm>
            <a:off x="319536" y="1092033"/>
            <a:ext cx="6544154" cy="4064334"/>
          </a:xfrm>
        </p:spPr>
        <p:txBody>
          <a:bodyPr>
            <a:normAutofit/>
          </a:bodyPr>
          <a:lstStyle/>
          <a:p>
            <a:r>
              <a:rPr lang="en-US" dirty="0"/>
              <a:t>Knowbot: A DL-Powered Chatbot for Conversational Assistance</a:t>
            </a:r>
            <a:endParaRPr lang="en-IN" dirty="0"/>
          </a:p>
        </p:txBody>
      </p:sp>
      <p:pic>
        <p:nvPicPr>
          <p:cNvPr id="7" name="Picture 6">
            <a:extLst>
              <a:ext uri="{FF2B5EF4-FFF2-40B4-BE49-F238E27FC236}">
                <a16:creationId xmlns:a16="http://schemas.microsoft.com/office/drawing/2014/main" id="{F98A3348-E73C-9AD6-E607-2D8F8FADA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215" y="543440"/>
            <a:ext cx="5103249" cy="5771119"/>
          </a:xfrm>
          <a:prstGeom prst="rect">
            <a:avLst/>
          </a:prstGeom>
        </p:spPr>
      </p:pic>
    </p:spTree>
    <p:extLst>
      <p:ext uri="{BB962C8B-B14F-4D97-AF65-F5344CB8AC3E}">
        <p14:creationId xmlns:p14="http://schemas.microsoft.com/office/powerpoint/2010/main" val="185192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1F48E-BE92-B645-8CE4-9A840BDE4933}"/>
              </a:ext>
            </a:extLst>
          </p:cNvPr>
          <p:cNvSpPr>
            <a:spLocks noGrp="1"/>
          </p:cNvSpPr>
          <p:nvPr>
            <p:ph type="title"/>
          </p:nvPr>
        </p:nvSpPr>
        <p:spPr/>
        <p:txBody>
          <a:bodyPr>
            <a:normAutofit fontScale="90000"/>
          </a:bodyPr>
          <a:lstStyle/>
          <a:p>
            <a:br>
              <a:rPr lang="en-US" b="1" dirty="0">
                <a:effectLst/>
              </a:rPr>
            </a:br>
            <a:r>
              <a:rPr lang="en-US" b="1" dirty="0">
                <a:effectLst/>
              </a:rPr>
              <a:t>About Knowbot</a:t>
            </a:r>
            <a:br>
              <a:rPr lang="en-US" b="1" dirty="0"/>
            </a:br>
            <a:endParaRPr lang="en-IN" dirty="0"/>
          </a:p>
        </p:txBody>
      </p:sp>
      <p:sp>
        <p:nvSpPr>
          <p:cNvPr id="3" name="Content Placeholder 2">
            <a:extLst>
              <a:ext uri="{FF2B5EF4-FFF2-40B4-BE49-F238E27FC236}">
                <a16:creationId xmlns:a16="http://schemas.microsoft.com/office/drawing/2014/main" id="{F87025BA-319D-77A0-5187-AC48638EA6BD}"/>
              </a:ext>
            </a:extLst>
          </p:cNvPr>
          <p:cNvSpPr>
            <a:spLocks noGrp="1"/>
          </p:cNvSpPr>
          <p:nvPr>
            <p:ph idx="1"/>
          </p:nvPr>
        </p:nvSpPr>
        <p:spPr/>
        <p:txBody>
          <a:bodyPr/>
          <a:lstStyle/>
          <a:p>
            <a:r>
              <a:rPr lang="en-US" dirty="0">
                <a:effectLst/>
              </a:rPr>
              <a:t>The Knowbot chatbot is an advanced conversational AI designed to engage with users in a human-like manner. It uses state-of-the-art deep learning technology to provide quick and relevant responses to user inputs, thereby improving the overall user experience. The purpose of Knowbot is to facilitate communication and provide assistance to users, especially students and faculty in colleges. By integrating with the college systems, it'll be possible to deliver fast and efficient support at any time, enabling users to quickly get the information they need and carry out tasks effectively. With Knowbot, users can rest assured that they're getting personalized and accurate assistance whenever they need it.</a:t>
            </a:r>
            <a:endParaRPr lang="en-US" dirty="0"/>
          </a:p>
          <a:p>
            <a:endParaRPr lang="en-IN" dirty="0"/>
          </a:p>
        </p:txBody>
      </p:sp>
    </p:spTree>
    <p:extLst>
      <p:ext uri="{BB962C8B-B14F-4D97-AF65-F5344CB8AC3E}">
        <p14:creationId xmlns:p14="http://schemas.microsoft.com/office/powerpoint/2010/main" val="2843896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4978-7091-BD00-C49C-952D6359978B}"/>
              </a:ext>
            </a:extLst>
          </p:cNvPr>
          <p:cNvSpPr>
            <a:spLocks noGrp="1"/>
          </p:cNvSpPr>
          <p:nvPr>
            <p:ph type="title"/>
          </p:nvPr>
        </p:nvSpPr>
        <p:spPr>
          <a:xfrm>
            <a:off x="913795" y="609600"/>
            <a:ext cx="5182205" cy="970450"/>
          </a:xfrm>
        </p:spPr>
        <p:txBody>
          <a:bodyPr>
            <a:normAutofit fontScale="90000"/>
          </a:bodyPr>
          <a:lstStyle/>
          <a:p>
            <a:r>
              <a:rPr lang="en-IN" dirty="0"/>
              <a:t>Conversational Interface</a:t>
            </a:r>
          </a:p>
        </p:txBody>
      </p:sp>
      <p:sp>
        <p:nvSpPr>
          <p:cNvPr id="3" name="Content Placeholder 2">
            <a:extLst>
              <a:ext uri="{FF2B5EF4-FFF2-40B4-BE49-F238E27FC236}">
                <a16:creationId xmlns:a16="http://schemas.microsoft.com/office/drawing/2014/main" id="{E4320674-E975-A72A-9BC9-68FC1054C328}"/>
              </a:ext>
            </a:extLst>
          </p:cNvPr>
          <p:cNvSpPr>
            <a:spLocks noGrp="1"/>
          </p:cNvSpPr>
          <p:nvPr>
            <p:ph idx="1"/>
          </p:nvPr>
        </p:nvSpPr>
        <p:spPr>
          <a:xfrm>
            <a:off x="913795" y="1732449"/>
            <a:ext cx="5182205" cy="4058751"/>
          </a:xfrm>
        </p:spPr>
        <p:txBody>
          <a:bodyPr/>
          <a:lstStyle/>
          <a:p>
            <a:r>
              <a:rPr lang="en-US" dirty="0"/>
              <a:t>The conversational interface of Knowbot is designed to mimic human-like conversations. It uses natural language processing (NLP) and machine learning algorithms to understand user inputs and provide relevant responses. The chatbot is integrated with college systems, which allows it to offer assistance or information in a conversational manner.</a:t>
            </a:r>
            <a:endParaRPr lang="en-IN" dirty="0"/>
          </a:p>
        </p:txBody>
      </p:sp>
      <p:pic>
        <p:nvPicPr>
          <p:cNvPr id="7" name="Picture 6">
            <a:extLst>
              <a:ext uri="{FF2B5EF4-FFF2-40B4-BE49-F238E27FC236}">
                <a16:creationId xmlns:a16="http://schemas.microsoft.com/office/drawing/2014/main" id="{0941D4F1-A748-E10C-6785-CD146F4CE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262" y="96520"/>
            <a:ext cx="5614737" cy="6664960"/>
          </a:xfrm>
          <a:prstGeom prst="rect">
            <a:avLst/>
          </a:prstGeom>
        </p:spPr>
      </p:pic>
    </p:spTree>
    <p:extLst>
      <p:ext uri="{BB962C8B-B14F-4D97-AF65-F5344CB8AC3E}">
        <p14:creationId xmlns:p14="http://schemas.microsoft.com/office/powerpoint/2010/main" val="4293904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8C4C-2F86-EBAF-5C5F-2E04F272A29C}"/>
              </a:ext>
            </a:extLst>
          </p:cNvPr>
          <p:cNvSpPr>
            <a:spLocks noGrp="1"/>
          </p:cNvSpPr>
          <p:nvPr>
            <p:ph type="title"/>
          </p:nvPr>
        </p:nvSpPr>
        <p:spPr>
          <a:xfrm>
            <a:off x="913795" y="609600"/>
            <a:ext cx="10353762" cy="802105"/>
          </a:xfrm>
        </p:spPr>
        <p:txBody>
          <a:bodyPr>
            <a:normAutofit fontScale="90000"/>
          </a:bodyPr>
          <a:lstStyle/>
          <a:p>
            <a:r>
              <a:rPr lang="en-US" b="1" dirty="0">
                <a:effectLst/>
              </a:rPr>
              <a:t>Integration with College Systems</a:t>
            </a:r>
            <a:br>
              <a:rPr lang="en-US" b="1" dirty="0"/>
            </a:br>
            <a:endParaRPr lang="en-IN" dirty="0"/>
          </a:p>
        </p:txBody>
      </p:sp>
      <p:sp>
        <p:nvSpPr>
          <p:cNvPr id="3" name="Content Placeholder 2">
            <a:extLst>
              <a:ext uri="{FF2B5EF4-FFF2-40B4-BE49-F238E27FC236}">
                <a16:creationId xmlns:a16="http://schemas.microsoft.com/office/drawing/2014/main" id="{25C10D4C-3A9C-32A7-9703-99CD7A2FF632}"/>
              </a:ext>
            </a:extLst>
          </p:cNvPr>
          <p:cNvSpPr>
            <a:spLocks noGrp="1"/>
          </p:cNvSpPr>
          <p:nvPr>
            <p:ph idx="1"/>
          </p:nvPr>
        </p:nvSpPr>
        <p:spPr>
          <a:xfrm>
            <a:off x="913795" y="1267228"/>
            <a:ext cx="10353762" cy="4058751"/>
          </a:xfrm>
        </p:spPr>
        <p:txBody>
          <a:bodyPr/>
          <a:lstStyle/>
          <a:p>
            <a:r>
              <a:rPr lang="en-US" dirty="0">
                <a:effectLst/>
              </a:rPr>
              <a:t>The integration of Knowbot with college systems will allow students to easily access important information and receive assistance in a conversational manner. By integrating with systems such as the student information system and course management system, Knowbot can provide personalized responses to students' inquiries about their academic progress, course schedules, and more.</a:t>
            </a:r>
            <a:endParaRPr lang="en-US" dirty="0"/>
          </a:p>
          <a:p>
            <a:endParaRPr lang="en-IN" dirty="0"/>
          </a:p>
        </p:txBody>
      </p:sp>
      <p:pic>
        <p:nvPicPr>
          <p:cNvPr id="9" name="Picture 8">
            <a:extLst>
              <a:ext uri="{FF2B5EF4-FFF2-40B4-BE49-F238E27FC236}">
                <a16:creationId xmlns:a16="http://schemas.microsoft.com/office/drawing/2014/main" id="{DEC482E7-FE66-3944-DAE2-38A29719D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76" y="3016014"/>
            <a:ext cx="4680283" cy="3657501"/>
          </a:xfrm>
          <a:prstGeom prst="rect">
            <a:avLst/>
          </a:prstGeom>
        </p:spPr>
      </p:pic>
      <p:pic>
        <p:nvPicPr>
          <p:cNvPr id="11" name="Picture 10">
            <a:extLst>
              <a:ext uri="{FF2B5EF4-FFF2-40B4-BE49-F238E27FC236}">
                <a16:creationId xmlns:a16="http://schemas.microsoft.com/office/drawing/2014/main" id="{A493F019-8F7F-8B6A-92B7-E9E908471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239" y="2977514"/>
            <a:ext cx="4680283" cy="3696002"/>
          </a:xfrm>
          <a:prstGeom prst="rect">
            <a:avLst/>
          </a:prstGeom>
        </p:spPr>
      </p:pic>
    </p:spTree>
    <p:extLst>
      <p:ext uri="{BB962C8B-B14F-4D97-AF65-F5344CB8AC3E}">
        <p14:creationId xmlns:p14="http://schemas.microsoft.com/office/powerpoint/2010/main" val="1229001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8516-0A0B-FC43-B313-862A752406F9}"/>
              </a:ext>
            </a:extLst>
          </p:cNvPr>
          <p:cNvSpPr>
            <a:spLocks noGrp="1"/>
          </p:cNvSpPr>
          <p:nvPr>
            <p:ph type="title"/>
          </p:nvPr>
        </p:nvSpPr>
        <p:spPr/>
        <p:txBody>
          <a:bodyPr>
            <a:normAutofit fontScale="90000"/>
          </a:bodyPr>
          <a:lstStyle/>
          <a:p>
            <a:r>
              <a:rPr lang="en-IN" b="1" dirty="0">
                <a:effectLst/>
              </a:rPr>
              <a:t>Objective</a:t>
            </a:r>
            <a:br>
              <a:rPr lang="en-IN" b="1" dirty="0"/>
            </a:br>
            <a:endParaRPr lang="en-IN" dirty="0"/>
          </a:p>
        </p:txBody>
      </p:sp>
      <p:sp>
        <p:nvSpPr>
          <p:cNvPr id="3" name="Content Placeholder 2">
            <a:extLst>
              <a:ext uri="{FF2B5EF4-FFF2-40B4-BE49-F238E27FC236}">
                <a16:creationId xmlns:a16="http://schemas.microsoft.com/office/drawing/2014/main" id="{E23B9EF9-3F1E-F432-2C67-C92AF2E62CC4}"/>
              </a:ext>
            </a:extLst>
          </p:cNvPr>
          <p:cNvSpPr>
            <a:spLocks noGrp="1"/>
          </p:cNvSpPr>
          <p:nvPr>
            <p:ph idx="1"/>
          </p:nvPr>
        </p:nvSpPr>
        <p:spPr>
          <a:xfrm>
            <a:off x="913795" y="1580050"/>
            <a:ext cx="10353762" cy="4058751"/>
          </a:xfrm>
        </p:spPr>
        <p:txBody>
          <a:bodyPr>
            <a:normAutofit lnSpcReduction="10000"/>
          </a:bodyPr>
          <a:lstStyle/>
          <a:p>
            <a:pPr marL="36900" indent="0">
              <a:buNone/>
            </a:pPr>
            <a:endParaRPr lang="en-US" dirty="0"/>
          </a:p>
          <a:p>
            <a:pPr>
              <a:buFont typeface="Arial" panose="020B0604020202020204" pitchFamily="34" charset="0"/>
              <a:buChar char="•"/>
            </a:pPr>
            <a:r>
              <a:rPr lang="en-US" b="1" dirty="0">
                <a:effectLst/>
              </a:rPr>
              <a:t>Uninterrupted Student Support:</a:t>
            </a:r>
            <a:r>
              <a:rPr lang="en-US" dirty="0">
                <a:effectLst/>
              </a:rPr>
              <a:t> Aims to create an educational chatbot accessible round-the-clock, ensuring continuous assistance for students whenever needed.</a:t>
            </a:r>
          </a:p>
          <a:p>
            <a:pPr>
              <a:buFont typeface="Arial" panose="020B0604020202020204" pitchFamily="34" charset="0"/>
              <a:buChar char="•"/>
            </a:pPr>
            <a:r>
              <a:rPr lang="en-US" b="1" dirty="0">
                <a:effectLst/>
              </a:rPr>
              <a:t>Reliable and Prompt Responses:</a:t>
            </a:r>
            <a:r>
              <a:rPr lang="en-US" dirty="0">
                <a:effectLst/>
              </a:rPr>
              <a:t> Focuses on delivering accurate and quick answers to student queries, promoting efficient comprehension of complex concepts.</a:t>
            </a:r>
          </a:p>
          <a:p>
            <a:pPr>
              <a:buFont typeface="Arial" panose="020B0604020202020204" pitchFamily="34" charset="0"/>
              <a:buChar char="•"/>
            </a:pPr>
            <a:r>
              <a:rPr lang="en-US" b="1" dirty="0">
                <a:effectLst/>
              </a:rPr>
              <a:t>Personalized Learning Experiences:</a:t>
            </a:r>
            <a:r>
              <a:rPr lang="en-US" dirty="0">
                <a:effectLst/>
              </a:rPr>
              <a:t> Emphasizes adapting to individual students' learning styles, speeds, and methods for a tailored educational journey.</a:t>
            </a:r>
          </a:p>
          <a:p>
            <a:pPr>
              <a:buFont typeface="Arial" panose="020B0604020202020204" pitchFamily="34" charset="0"/>
              <a:buChar char="•"/>
            </a:pPr>
            <a:r>
              <a:rPr lang="en-US" b="1" dirty="0">
                <a:effectLst/>
              </a:rPr>
              <a:t>Adaptive Learning:</a:t>
            </a:r>
            <a:r>
              <a:rPr lang="en-US" dirty="0">
                <a:effectLst/>
              </a:rPr>
              <a:t> Capable of adjusting content delivery and pacing to suit each student's comprehension and progress, ensuring effective learning.</a:t>
            </a:r>
          </a:p>
          <a:p>
            <a:pPr>
              <a:buFont typeface="Arial" panose="020B0604020202020204" pitchFamily="34" charset="0"/>
              <a:buChar char="•"/>
            </a:pPr>
            <a:r>
              <a:rPr lang="en-US" b="1" dirty="0">
                <a:effectLst/>
              </a:rPr>
              <a:t>Quizzes and Revision Support: </a:t>
            </a:r>
            <a:r>
              <a:rPr lang="en-US" dirty="0">
                <a:effectLst/>
              </a:rPr>
              <a:t>Provides quizzes and revision materials to reinforce learning, aiding in retention and comprehension of subjects.</a:t>
            </a:r>
          </a:p>
          <a:p>
            <a:endParaRPr lang="en-IN" dirty="0"/>
          </a:p>
        </p:txBody>
      </p:sp>
    </p:spTree>
    <p:extLst>
      <p:ext uri="{BB962C8B-B14F-4D97-AF65-F5344CB8AC3E}">
        <p14:creationId xmlns:p14="http://schemas.microsoft.com/office/powerpoint/2010/main" val="3652968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F5BB72-D48F-ADFD-E95E-EDB9D3F35BEC}"/>
              </a:ext>
            </a:extLst>
          </p:cNvPr>
          <p:cNvSpPr>
            <a:spLocks noGrp="1"/>
          </p:cNvSpPr>
          <p:nvPr>
            <p:ph idx="1"/>
          </p:nvPr>
        </p:nvSpPr>
        <p:spPr>
          <a:xfrm>
            <a:off x="739238" y="945365"/>
            <a:ext cx="10353762" cy="4967269"/>
          </a:xfrm>
        </p:spPr>
        <p:txBody>
          <a:bodyPr>
            <a:normAutofit fontScale="92500" lnSpcReduction="20000"/>
          </a:bodyPr>
          <a:lstStyle/>
          <a:p>
            <a:pPr marL="36900" indent="0">
              <a:buNone/>
            </a:pPr>
            <a:endParaRPr lang="en-US" b="1" dirty="0"/>
          </a:p>
          <a:p>
            <a:pPr>
              <a:buFont typeface="Arial" panose="020B0604020202020204" pitchFamily="34" charset="0"/>
              <a:buChar char="•"/>
            </a:pPr>
            <a:r>
              <a:rPr lang="en-US" b="1" dirty="0">
                <a:effectLst/>
              </a:rPr>
              <a:t>Feedback and Misconception Resolution:</a:t>
            </a:r>
            <a:r>
              <a:rPr lang="en-US" dirty="0">
                <a:effectLst/>
              </a:rPr>
              <a:t> Offers constructive feedback and addresses common misconceptions to enhance understanding and correct learning paths.</a:t>
            </a:r>
          </a:p>
          <a:p>
            <a:pPr>
              <a:buFont typeface="Arial" panose="020B0604020202020204" pitchFamily="34" charset="0"/>
              <a:buChar char="•"/>
            </a:pPr>
            <a:r>
              <a:rPr lang="en-US" b="1" dirty="0">
                <a:effectLst/>
              </a:rPr>
              <a:t>Encouraging Engagement:</a:t>
            </a:r>
            <a:r>
              <a:rPr lang="en-US" dirty="0">
                <a:effectLst/>
              </a:rPr>
              <a:t> Encourages student engagement through positive reinforcement, motivating continued learning and participation.</a:t>
            </a:r>
          </a:p>
          <a:p>
            <a:pPr>
              <a:buFont typeface="Arial" panose="020B0604020202020204" pitchFamily="34" charset="0"/>
              <a:buChar char="•"/>
            </a:pPr>
            <a:r>
              <a:rPr lang="en-US" b="1" dirty="0">
                <a:effectLst/>
              </a:rPr>
              <a:t>Enhanced Comprehension:</a:t>
            </a:r>
            <a:r>
              <a:rPr lang="en-US" dirty="0">
                <a:effectLst/>
              </a:rPr>
              <a:t> Aims to facilitate not only answers but also an improved understanding of subjects, promoting deeper learning and retention.</a:t>
            </a:r>
          </a:p>
          <a:p>
            <a:pPr>
              <a:buFont typeface="Arial" panose="020B0604020202020204" pitchFamily="34" charset="0"/>
              <a:buChar char="•"/>
            </a:pPr>
            <a:r>
              <a:rPr lang="en-US" b="1" dirty="0">
                <a:effectLst/>
              </a:rPr>
              <a:t>Student-Centric Design:</a:t>
            </a:r>
            <a:r>
              <a:rPr lang="en-US" dirty="0">
                <a:effectLst/>
              </a:rPr>
              <a:t> Designed with the student's learning needs and success in mind, aiming to enhance the overall educational experience.</a:t>
            </a:r>
          </a:p>
          <a:p>
            <a:pPr>
              <a:buFont typeface="Arial" panose="020B0604020202020204" pitchFamily="34" charset="0"/>
              <a:buChar char="•"/>
            </a:pPr>
            <a:r>
              <a:rPr lang="en-US" b="1" dirty="0">
                <a:effectLst/>
              </a:rPr>
              <a:t>Subject-Specific Expertise: </a:t>
            </a:r>
            <a:r>
              <a:rPr lang="en-US" dirty="0">
                <a:effectLst/>
              </a:rPr>
              <a:t>Offers specialized knowledge and expertise in various subjects, catering to a wide range of academic </a:t>
            </a:r>
            <a:r>
              <a:rPr lang="en-US" sz="2600" dirty="0">
                <a:effectLst/>
              </a:rPr>
              <a:t>disciplines</a:t>
            </a:r>
            <a:r>
              <a:rPr lang="en-US" dirty="0">
                <a:effectLst/>
              </a:rPr>
              <a:t>.</a:t>
            </a:r>
          </a:p>
          <a:p>
            <a:pPr>
              <a:buFont typeface="Arial" panose="020B0604020202020204" pitchFamily="34" charset="0"/>
              <a:buChar char="•"/>
            </a:pPr>
            <a:r>
              <a:rPr lang="en-US" b="1" dirty="0">
                <a:effectLst/>
              </a:rPr>
              <a:t>Progress Tracking:</a:t>
            </a:r>
            <a:r>
              <a:rPr lang="en-US" dirty="0">
                <a:effectLst/>
              </a:rPr>
              <a:t> Monitors and tracks student progress, providing insights into areas of improvement and mastery.</a:t>
            </a:r>
          </a:p>
          <a:p>
            <a:pPr>
              <a:buFont typeface="Arial" panose="020B0604020202020204" pitchFamily="34" charset="0"/>
              <a:buChar char="•"/>
            </a:pPr>
            <a:r>
              <a:rPr lang="en-US" b="1" dirty="0">
                <a:effectLst/>
              </a:rPr>
              <a:t>Real-time Assistance: </a:t>
            </a:r>
            <a:r>
              <a:rPr lang="en-US" dirty="0">
                <a:effectLst/>
              </a:rPr>
              <a:t>Offers immediate help during lectures or study sessions, aiding in comprehension and clarification of immediate doubts.</a:t>
            </a:r>
          </a:p>
          <a:p>
            <a:endParaRPr lang="en-IN" dirty="0"/>
          </a:p>
        </p:txBody>
      </p:sp>
    </p:spTree>
    <p:extLst>
      <p:ext uri="{BB962C8B-B14F-4D97-AF65-F5344CB8AC3E}">
        <p14:creationId xmlns:p14="http://schemas.microsoft.com/office/powerpoint/2010/main" val="56170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B768-2035-26F4-F551-18E633DB999E}"/>
              </a:ext>
            </a:extLst>
          </p:cNvPr>
          <p:cNvSpPr>
            <a:spLocks noGrp="1"/>
          </p:cNvSpPr>
          <p:nvPr>
            <p:ph type="title"/>
          </p:nvPr>
        </p:nvSpPr>
        <p:spPr/>
        <p:txBody>
          <a:bodyPr/>
          <a:lstStyle/>
          <a:p>
            <a:r>
              <a:rPr lang="en-IN" dirty="0"/>
              <a:t>Project Workflow</a:t>
            </a:r>
          </a:p>
        </p:txBody>
      </p:sp>
      <p:pic>
        <p:nvPicPr>
          <p:cNvPr id="5" name="Content Placeholder 4">
            <a:extLst>
              <a:ext uri="{FF2B5EF4-FFF2-40B4-BE49-F238E27FC236}">
                <a16:creationId xmlns:a16="http://schemas.microsoft.com/office/drawing/2014/main" id="{7BD51445-891C-1443-CB9A-C45E8BA187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7516" y="1796509"/>
            <a:ext cx="2701844" cy="4573811"/>
          </a:xfrm>
        </p:spPr>
      </p:pic>
    </p:spTree>
    <p:extLst>
      <p:ext uri="{BB962C8B-B14F-4D97-AF65-F5344CB8AC3E}">
        <p14:creationId xmlns:p14="http://schemas.microsoft.com/office/powerpoint/2010/main" val="251716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7EAA-7298-4755-99C1-58DD3EE5D35F}"/>
              </a:ext>
            </a:extLst>
          </p:cNvPr>
          <p:cNvSpPr>
            <a:spLocks noGrp="1"/>
          </p:cNvSpPr>
          <p:nvPr>
            <p:ph type="ctrTitle"/>
          </p:nvPr>
        </p:nvSpPr>
        <p:spPr>
          <a:xfrm>
            <a:off x="1643409" y="1485450"/>
            <a:ext cx="9345433" cy="3887099"/>
          </a:xfrm>
        </p:spPr>
        <p:txBody>
          <a:bodyPr>
            <a:noAutofit/>
          </a:bodyPr>
          <a:lstStyle/>
          <a:p>
            <a:br>
              <a:rPr lang="en-US" sz="4000" b="1" dirty="0">
                <a:effectLst/>
              </a:rPr>
            </a:br>
            <a:br>
              <a:rPr lang="en-US" sz="4000" b="1" dirty="0">
                <a:effectLst/>
              </a:rPr>
            </a:br>
            <a:r>
              <a:rPr lang="en-US" sz="4000" b="1" dirty="0">
                <a:effectLst/>
              </a:rPr>
              <a:t>THANK YOU</a:t>
            </a:r>
            <a:br>
              <a:rPr lang="en-US" sz="4000" b="1" dirty="0"/>
            </a:br>
            <a:r>
              <a:rPr lang="en-US" sz="4000" dirty="0">
                <a:effectLst/>
              </a:rPr>
              <a:t>BY:</a:t>
            </a:r>
            <a:br>
              <a:rPr lang="en-US" sz="4000" dirty="0"/>
            </a:br>
            <a:r>
              <a:rPr lang="en-US" sz="4000" b="1" dirty="0">
                <a:effectLst/>
              </a:rPr>
              <a:t>ISHITA-102183016</a:t>
            </a:r>
            <a:br>
              <a:rPr lang="en-US" sz="4000" dirty="0"/>
            </a:br>
            <a:r>
              <a:rPr lang="en-US" sz="4000" b="1" dirty="0">
                <a:effectLst/>
              </a:rPr>
              <a:t>EKNOOR KAUR WALIA-102183010</a:t>
            </a:r>
            <a:br>
              <a:rPr lang="en-US" sz="4000" dirty="0"/>
            </a:br>
            <a:r>
              <a:rPr lang="en-US" sz="4000" b="1" dirty="0">
                <a:effectLst/>
              </a:rPr>
              <a:t>GURPREET KAUR-102183013</a:t>
            </a:r>
            <a:br>
              <a:rPr lang="en-US" sz="4000" dirty="0"/>
            </a:br>
            <a:endParaRPr lang="en-IN" sz="4000" dirty="0"/>
          </a:p>
        </p:txBody>
      </p:sp>
    </p:spTree>
    <p:extLst>
      <p:ext uri="{BB962C8B-B14F-4D97-AF65-F5344CB8AC3E}">
        <p14:creationId xmlns:p14="http://schemas.microsoft.com/office/powerpoint/2010/main" val="2756301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20</TotalTime>
  <Words>520</Words>
  <Application>Microsoft Office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Calisto MT</vt:lpstr>
      <vt:lpstr>Wingdings 2</vt:lpstr>
      <vt:lpstr>Slate</vt:lpstr>
      <vt:lpstr>Knowbot: A DL-Powered Chatbot for Conversational Assistance</vt:lpstr>
      <vt:lpstr> About Knowbot </vt:lpstr>
      <vt:lpstr>Conversational Interface</vt:lpstr>
      <vt:lpstr>Integration with College Systems </vt:lpstr>
      <vt:lpstr>Objective </vt:lpstr>
      <vt:lpstr>PowerPoint Presentation</vt:lpstr>
      <vt:lpstr>Project Workflow</vt:lpstr>
      <vt:lpstr>  THANK YOU BY: ISHITA-102183016 EKNOOR KAUR WALIA-102183010 GURPREET KAUR-102183013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Knowbot: A DL-Powered Chatbot for Conversational Assistance</dc:title>
  <dc:creator>Ishita Ishita</dc:creator>
  <cp:lastModifiedBy>Ishita Ishita</cp:lastModifiedBy>
  <cp:revision>1</cp:revision>
  <dcterms:created xsi:type="dcterms:W3CDTF">2023-11-20T15:55:45Z</dcterms:created>
  <dcterms:modified xsi:type="dcterms:W3CDTF">2023-11-20T16:16:09Z</dcterms:modified>
</cp:coreProperties>
</file>